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4"/>
  </p:notesMasterIdLst>
  <p:sldIdLst>
    <p:sldId id="256" r:id="rId5"/>
    <p:sldId id="638" r:id="rId6"/>
    <p:sldId id="603" r:id="rId7"/>
    <p:sldId id="604" r:id="rId8"/>
    <p:sldId id="642" r:id="rId9"/>
    <p:sldId id="644" r:id="rId10"/>
    <p:sldId id="645" r:id="rId11"/>
    <p:sldId id="646" r:id="rId12"/>
    <p:sldId id="647" r:id="rId13"/>
    <p:sldId id="648" r:id="rId14"/>
    <p:sldId id="650" r:id="rId15"/>
    <p:sldId id="649" r:id="rId16"/>
    <p:sldId id="651" r:id="rId17"/>
    <p:sldId id="652" r:id="rId18"/>
    <p:sldId id="653" r:id="rId19"/>
    <p:sldId id="654" r:id="rId20"/>
    <p:sldId id="655" r:id="rId21"/>
    <p:sldId id="656" r:id="rId22"/>
    <p:sldId id="657" r:id="rId23"/>
    <p:sldId id="618" r:id="rId24"/>
    <p:sldId id="643" r:id="rId25"/>
    <p:sldId id="658" r:id="rId26"/>
    <p:sldId id="659" r:id="rId27"/>
    <p:sldId id="660" r:id="rId28"/>
    <p:sldId id="661" r:id="rId29"/>
    <p:sldId id="662" r:id="rId30"/>
    <p:sldId id="637" r:id="rId31"/>
    <p:sldId id="663" r:id="rId32"/>
    <p:sldId id="26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100"/>
    <a:srgbClr val="003903"/>
    <a:srgbClr val="FFFBE8"/>
    <a:srgbClr val="001E01"/>
    <a:srgbClr val="00823D"/>
    <a:srgbClr val="006048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02D2E4-13CA-47E4-8D42-4AB62CC84A57}" v="24" dt="2020-08-13T01:04:28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5380" autoAdjust="0"/>
  </p:normalViewPr>
  <p:slideViewPr>
    <p:cSldViewPr snapToGrid="0">
      <p:cViewPr varScale="1">
        <p:scale>
          <a:sx n="86" d="100"/>
          <a:sy n="86" d="100"/>
        </p:scale>
        <p:origin x="73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DA858-48E6-483E-9BF1-B1DEA5572CFD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821D6-4C24-43F9-A142-C7FEE5E624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3059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login</a:t>
            </a:r>
            <a:r>
              <a:rPr lang="es-ES" dirty="0"/>
              <a:t> y el registro son pasos que se pueden omitir.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821D6-4C24-43F9-A142-C7FEE5E62487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482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43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170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045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91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247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38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6734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04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385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295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4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4739B-E145-44B8-8DEB-E5CF390E747F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6DDEC-49B0-47D3-A559-994B9C7C1E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895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hyperlink" Target="https://thenextweb.com/dd/2014/11/12/15-ways-test-minimum-viable-product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://bit.ly/cityu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ove.bg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otopea.com/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tinypng.com/" TargetMode="Externa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letton.com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.adobe.com/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coolors.co/" TargetMode="External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ttiefiles.com/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sketchbook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youtube.com/watch?v=u0NSd-4X-M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6oZXOa1sRws" TargetMode="External"/><Relationship Id="rId5" Type="http://schemas.openxmlformats.org/officeDocument/2006/relationships/hyperlink" Target="https://www.youtube.com/watch?v=rJTPF4kWyGM" TargetMode="Externa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xacarana.com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A8F6796-6605-431D-80EB-EC551D93E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08371" y="-2650214"/>
            <a:ext cx="6934164" cy="122330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79BBA0-1826-4073-A454-0B7ED66E0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534" y="0"/>
            <a:ext cx="2854411" cy="25461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972DA9-BF2D-48E9-BBD7-4D1E3AB58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109" y="3997841"/>
            <a:ext cx="5153891" cy="1711581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solidFill>
                  <a:schemeClr val="bg1"/>
                </a:solidFill>
              </a:rPr>
              <a:t>Interfaz </a:t>
            </a:r>
            <a:r>
              <a:rPr lang="es-CO" dirty="0">
                <a:solidFill>
                  <a:schemeClr val="bg1"/>
                </a:solidFill>
              </a:rPr>
              <a:t>Usuario</a:t>
            </a:r>
            <a:endParaRPr lang="es-CO" b="1" dirty="0">
              <a:solidFill>
                <a:srgbClr val="003903"/>
              </a:solidFill>
              <a:latin typeface="VAG Rounded Std Light" panose="020F0502020204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E66D46-E59D-4436-8DB0-69E35AF1B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19" y="264812"/>
            <a:ext cx="5483186" cy="54446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CD1DDF6-CA89-4F72-8934-6EBC7C22E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736" y="5583381"/>
            <a:ext cx="2189086" cy="100980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5920B7-2F1D-41EC-BD64-F5A4FCFFA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2" y="407560"/>
            <a:ext cx="1704975" cy="128587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232C8CE-17E5-45F7-9BA0-73F2985E306E}"/>
              </a:ext>
            </a:extLst>
          </p:cNvPr>
          <p:cNvSpPr txBox="1">
            <a:spLocks/>
          </p:cNvSpPr>
          <p:nvPr/>
        </p:nvSpPr>
        <p:spPr>
          <a:xfrm>
            <a:off x="808415" y="2307495"/>
            <a:ext cx="4485809" cy="25461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200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UI</a:t>
            </a:r>
            <a:endParaRPr lang="es-CO" sz="20000" b="1" dirty="0">
              <a:solidFill>
                <a:schemeClr val="bg1"/>
              </a:solidFill>
              <a:latin typeface="VAG Rounded Std Light" panose="020F05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03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Asigne expectativas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293542" y="1626780"/>
            <a:ext cx="9255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Se usa la técnica de cebar al usuario, es decir contarle sobre la experiencia del producto que va a probar, mientras tanto el usuario se va haciendo una idea de lo que va a probar.</a:t>
            </a:r>
          </a:p>
          <a:p>
            <a:endParaRPr lang="es-MX" sz="3200" dirty="0"/>
          </a:p>
          <a:p>
            <a:r>
              <a:rPr lang="es-MX" sz="3200" dirty="0"/>
              <a:t>Cuando se asignan expectativas se obtiene dos cosas: fidelidad y funcionalidad.</a:t>
            </a:r>
          </a:p>
        </p:txBody>
      </p:sp>
    </p:spTree>
    <p:extLst>
      <p:ext uri="{BB962C8B-B14F-4D97-AF65-F5344CB8AC3E}">
        <p14:creationId xmlns:p14="http://schemas.microsoft.com/office/powerpoint/2010/main" val="230237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AC1FB38-56B3-48C0-B9E0-2E4503296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0" r="968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48365D-3115-42C9-8D72-E5300EFE049C}"/>
              </a:ext>
            </a:extLst>
          </p:cNvPr>
          <p:cNvSpPr txBox="1"/>
          <p:nvPr/>
        </p:nvSpPr>
        <p:spPr>
          <a:xfrm>
            <a:off x="2983881" y="2782669"/>
            <a:ext cx="6806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>
                <a:solidFill>
                  <a:srgbClr val="003903"/>
                </a:solidFill>
              </a:rPr>
              <a:t>¿Cuántas personas saben dibujar?</a:t>
            </a:r>
          </a:p>
        </p:txBody>
      </p:sp>
    </p:spTree>
    <p:extLst>
      <p:ext uri="{BB962C8B-B14F-4D97-AF65-F5344CB8AC3E}">
        <p14:creationId xmlns:p14="http://schemas.microsoft.com/office/powerpoint/2010/main" val="347967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ersonas sentadas alrededor de una mesa&#10;&#10;Descripción generada automáticamente con confianza media">
            <a:extLst>
              <a:ext uri="{FF2B5EF4-FFF2-40B4-BE49-F238E27FC236}">
                <a16:creationId xmlns:a16="http://schemas.microsoft.com/office/drawing/2014/main" id="{471B76B1-2A79-4B0B-A3EF-C329DEDA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579756" y="1846805"/>
            <a:ext cx="9255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200" b="1" dirty="0">
              <a:solidFill>
                <a:srgbClr val="003903"/>
              </a:solidFill>
            </a:endParaRPr>
          </a:p>
          <a:p>
            <a:r>
              <a:rPr lang="es-MX" sz="4000" b="1" dirty="0">
                <a:solidFill>
                  <a:srgbClr val="003903"/>
                </a:solidFill>
              </a:rPr>
              <a:t>¿Quién sabía dibujar cuando era pequeño?</a:t>
            </a:r>
          </a:p>
        </p:txBody>
      </p:sp>
    </p:spTree>
    <p:extLst>
      <p:ext uri="{BB962C8B-B14F-4D97-AF65-F5344CB8AC3E}">
        <p14:creationId xmlns:p14="http://schemas.microsoft.com/office/powerpoint/2010/main" val="418583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Realice borradores en papel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55756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La imagen de este hombre de palitos no tiene la anatomía para un museo, sin embargo cualquier persona puede captar la idea de la acción que esta realizando.</a:t>
            </a:r>
          </a:p>
        </p:txBody>
      </p:sp>
      <p:pic>
        <p:nvPicPr>
          <p:cNvPr id="4" name="Imagen 3" descr="stickman - hombre de palitos">
            <a:extLst>
              <a:ext uri="{FF2B5EF4-FFF2-40B4-BE49-F238E27FC236}">
                <a16:creationId xmlns:a16="http://schemas.microsoft.com/office/drawing/2014/main" id="{79212626-D2F0-4CB6-8C8E-286CCB240F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6" y="1368474"/>
            <a:ext cx="3899237" cy="38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731EBD17-D71D-486D-A48B-60B23E5E41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27"/>
          <a:stretch/>
        </p:blipFill>
        <p:spPr>
          <a:xfrm>
            <a:off x="749257" y="704905"/>
            <a:ext cx="5224079" cy="3966247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682DE65-2E31-4C63-871D-5927B8324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05" y="2770311"/>
            <a:ext cx="2635376" cy="262659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5FE7C07-F08E-40BC-B099-32B3332D767E}"/>
              </a:ext>
            </a:extLst>
          </p:cNvPr>
          <p:cNvSpPr/>
          <p:nvPr/>
        </p:nvSpPr>
        <p:spPr>
          <a:xfrm>
            <a:off x="6218666" y="704905"/>
            <a:ext cx="5575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Los borradores en papel son útiles porque permiten atrapar la idea rápidamente.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A90EDC8-56B9-43ED-9B0C-EAA391542FDD}"/>
              </a:ext>
            </a:extLst>
          </p:cNvPr>
          <p:cNvSpPr/>
          <p:nvPr/>
        </p:nvSpPr>
        <p:spPr>
          <a:xfrm>
            <a:off x="6218667" y="1548562"/>
            <a:ext cx="54120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“-- Creo que la inspiración siempre se esfuerza al máximo por trabajar contigo, pero si no estás preparado o disponible, sin duda puede decidir abandonarte e ir en busca de otro socio.</a:t>
            </a:r>
          </a:p>
          <a:p>
            <a:endParaRPr lang="es-MX" dirty="0"/>
          </a:p>
          <a:p>
            <a:r>
              <a:rPr lang="es-MX" dirty="0"/>
              <a:t>De hecho, es algo que le ocurre a muchas personas.</a:t>
            </a:r>
          </a:p>
          <a:p>
            <a:endParaRPr lang="es-MX" dirty="0"/>
          </a:p>
          <a:p>
            <a:r>
              <a:rPr lang="es-MX" dirty="0"/>
              <a:t>Por eso una mañana abres el periódico y descubres que alguien ha escrito tu libro, o dirigido tu obra de teatro, o sacado tu disco, o montado tu negocio…”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58A063-FC3D-4A22-9699-2E423CABCA5A}"/>
              </a:ext>
            </a:extLst>
          </p:cNvPr>
          <p:cNvSpPr/>
          <p:nvPr/>
        </p:nvSpPr>
        <p:spPr>
          <a:xfrm>
            <a:off x="8006575" y="4593514"/>
            <a:ext cx="3624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dirty="0"/>
              <a:t>-- Elizabeth </a:t>
            </a:r>
            <a:r>
              <a:rPr lang="es-MX" dirty="0" err="1"/>
              <a:t>Gilber</a:t>
            </a:r>
            <a:r>
              <a:rPr lang="es-MX" dirty="0"/>
              <a:t> – Libera tu magia</a:t>
            </a:r>
          </a:p>
        </p:txBody>
      </p:sp>
    </p:spTree>
    <p:extLst>
      <p:ext uri="{BB962C8B-B14F-4D97-AF65-F5344CB8AC3E}">
        <p14:creationId xmlns:p14="http://schemas.microsoft.com/office/powerpoint/2010/main" val="410771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Es un prototipo, no la mona lisa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98911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Un prototipo por su misma naturaleza de alguna forma esta incompleto, es un borrador de la versión final. El prototipo no es perfecto, no se supone que lo sea. </a:t>
            </a:r>
          </a:p>
          <a:p>
            <a:endParaRPr lang="es-MX" sz="2400" dirty="0"/>
          </a:p>
          <a:p>
            <a:r>
              <a:rPr lang="es-MX" sz="2400" dirty="0"/>
              <a:t>De hecho un prototipo a mano alzada siempre es mejor para obtener mejor retroalimentación.</a:t>
            </a:r>
          </a:p>
          <a:p>
            <a:endParaRPr lang="es-MX" sz="2400" dirty="0"/>
          </a:p>
          <a:p>
            <a:r>
              <a:rPr lang="es-MX" sz="2400" dirty="0"/>
              <a:t>Si no esta terminado, los participantes están más dispuestos a dar su retroalimentación.</a:t>
            </a:r>
          </a:p>
        </p:txBody>
      </p:sp>
    </p:spTree>
    <p:extLst>
      <p:ext uri="{BB962C8B-B14F-4D97-AF65-F5344CB8AC3E}">
        <p14:creationId xmlns:p14="http://schemas.microsoft.com/office/powerpoint/2010/main" val="283984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Si no puede hacerlo, fínjalo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98911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Si no lo puede programar o fingir hay muchas alternativas de lograrlo.</a:t>
            </a:r>
          </a:p>
          <a:p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Se puede simular usando una serie de capturas de pantalla en JPG. Luego se pueden montar estas imágenes en un software como PowerPoint.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Hay variedad de aplicaciones que exportan a PDF y </a:t>
            </a:r>
            <a:r>
              <a:rPr lang="es-MX" sz="2400" dirty="0" err="1"/>
              <a:t>html</a:t>
            </a:r>
            <a:r>
              <a:rPr lang="es-MX" sz="2400" dirty="0"/>
              <a:t>, donde es posible crear vínculos y enlazar varias pantallas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Usando stopmotion se puede crear interacción de prender o apagar, mostrar u ocultar.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56407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interior, tabla, juguete, taza&#10;&#10;Descripción generada automáticamente">
            <a:extLst>
              <a:ext uri="{FF2B5EF4-FFF2-40B4-BE49-F238E27FC236}">
                <a16:creationId xmlns:a16="http://schemas.microsoft.com/office/drawing/2014/main" id="{D73A5F3B-5679-4CDA-B252-00CA7AB26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3" name="Imagen 2" descr="Un dibujo de un edificio&#10;&#10;Descripción generada automáticamente con confianza baja">
            <a:extLst>
              <a:ext uri="{FF2B5EF4-FFF2-40B4-BE49-F238E27FC236}">
                <a16:creationId xmlns:a16="http://schemas.microsoft.com/office/drawing/2014/main" id="{19F6E80E-C8DE-4F3C-A0BB-12671896B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42" y="2535253"/>
            <a:ext cx="2778642" cy="277864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64B4A79-3A9A-4CCF-AD05-54A1CF78007D}"/>
              </a:ext>
            </a:extLst>
          </p:cNvPr>
          <p:cNvSpPr txBox="1">
            <a:spLocks/>
          </p:cNvSpPr>
          <p:nvPr/>
        </p:nvSpPr>
        <p:spPr>
          <a:xfrm>
            <a:off x="1059538" y="6291558"/>
            <a:ext cx="5036462" cy="3655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1800" b="1" dirty="0">
                <a:solidFill>
                  <a:schemeClr val="bg1">
                    <a:lumMod val="95000"/>
                  </a:schemeClr>
                </a:solidFill>
              </a:rPr>
              <a:t>Un video también puede servir para mostrar una idea</a:t>
            </a:r>
            <a:endParaRPr lang="es-CO" sz="1800" b="1" dirty="0">
              <a:solidFill>
                <a:schemeClr val="bg1">
                  <a:lumMod val="95000"/>
                </a:schemeClr>
              </a:solidFill>
              <a:latin typeface="VAG Rounded Std Light" panose="020F0502020204020204" pitchFamily="34" charset="0"/>
            </a:endParaRP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4413650C-958B-4B66-AEC0-3FE3FB9B0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8" y="6186404"/>
            <a:ext cx="535430" cy="534872"/>
          </a:xfrm>
          <a:prstGeom prst="rect">
            <a:avLst/>
          </a:prstGeom>
        </p:spPr>
      </p:pic>
      <p:pic>
        <p:nvPicPr>
          <p:cNvPr id="9" name="Imagen 8">
            <a:hlinkClick r:id="rId7"/>
            <a:extLst>
              <a:ext uri="{FF2B5EF4-FFF2-40B4-BE49-F238E27FC236}">
                <a16:creationId xmlns:a16="http://schemas.microsoft.com/office/drawing/2014/main" id="{8D1A5470-6623-4D2D-AED7-F47EBDB76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4642" y="200914"/>
            <a:ext cx="2805506" cy="19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Prototipe solo lo que necesita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293542" y="1626780"/>
            <a:ext cx="90993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Más a menudo de lo que cree, los prototipos que haga, serán piezas del sistema entero. </a:t>
            </a:r>
          </a:p>
          <a:p>
            <a:endParaRPr lang="es-MX" sz="2400" dirty="0"/>
          </a:p>
          <a:p>
            <a:r>
              <a:rPr lang="es-MX" sz="2400" dirty="0"/>
              <a:t>No es necesario construir todo el sistema y hacer que funcione para explorar el diseño o para obtener retroalimentación. </a:t>
            </a:r>
          </a:p>
          <a:p>
            <a:endParaRPr lang="es-MX" sz="2400" dirty="0"/>
          </a:p>
          <a:p>
            <a:r>
              <a:rPr lang="es-MX" sz="2400" dirty="0"/>
              <a:t>De hecho, tratar de construir todo el sistema hace perder los beneficios inherentes de la rápida interacción.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29373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Reduzca el riesgo, prototipe rápido y frecuentemente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150434" y="2068304"/>
            <a:ext cx="98911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Planear primero y desarrollar después, puede funcionar en ambientes que se mueven despacio o no cambian mucho.</a:t>
            </a:r>
          </a:p>
          <a:p>
            <a:endParaRPr lang="es-MX" sz="2400" dirty="0"/>
          </a:p>
          <a:p>
            <a:r>
              <a:rPr lang="es-MX" sz="2400" dirty="0"/>
              <a:t>En la industria del software, tomarse mucho tiempo planeando no es una opción, una compañía entera puede ser creada, comprada, vendida o quebrarse en menos de 9 meses.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699881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FF04054-F778-4A59-842C-5867E5DEB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1999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A16E24B-6FDE-43AE-AFF0-AD00A89C0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0934" y="79413"/>
            <a:ext cx="2854411" cy="25461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101EB5E-E2AC-487D-BFCA-6F1307F4F54F}"/>
              </a:ext>
            </a:extLst>
          </p:cNvPr>
          <p:cNvSpPr txBox="1">
            <a:spLocks/>
          </p:cNvSpPr>
          <p:nvPr/>
        </p:nvSpPr>
        <p:spPr>
          <a:xfrm>
            <a:off x="866107" y="473160"/>
            <a:ext cx="6525491" cy="709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Agenda</a:t>
            </a:r>
            <a:endParaRPr lang="es-CO" b="1" dirty="0">
              <a:solidFill>
                <a:srgbClr val="00823D"/>
              </a:solidFill>
              <a:latin typeface="VAG Rounded Std Light" panose="020F0502020204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984E476-20ED-4A23-970E-7FCED0F50F9B}"/>
              </a:ext>
            </a:extLst>
          </p:cNvPr>
          <p:cNvSpPr/>
          <p:nvPr/>
        </p:nvSpPr>
        <p:spPr>
          <a:xfrm>
            <a:off x="2591535" y="1867032"/>
            <a:ext cx="61733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Prototipado</a:t>
            </a:r>
          </a:p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Herramientas</a:t>
            </a:r>
          </a:p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Taller uso de </a:t>
            </a:r>
            <a:r>
              <a:rPr lang="es-CO" sz="2800" dirty="0" err="1">
                <a:solidFill>
                  <a:srgbClr val="007030"/>
                </a:solidFill>
                <a:latin typeface="VAGRounded Lt"/>
              </a:rPr>
              <a:t>Figma</a:t>
            </a:r>
            <a:endParaRPr lang="es-CO" sz="2800" dirty="0">
              <a:solidFill>
                <a:srgbClr val="007030"/>
              </a:solidFill>
              <a:latin typeface="VAGRounded Lt"/>
            </a:endParaRPr>
          </a:p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s-CO" sz="2800" dirty="0">
                <a:solidFill>
                  <a:srgbClr val="007030"/>
                </a:solidFill>
                <a:latin typeface="VAGRounded Lt"/>
              </a:rPr>
              <a:t>Actividad</a:t>
            </a:r>
          </a:p>
        </p:txBody>
      </p:sp>
    </p:spTree>
    <p:extLst>
      <p:ext uri="{BB962C8B-B14F-4D97-AF65-F5344CB8AC3E}">
        <p14:creationId xmlns:p14="http://schemas.microsoft.com/office/powerpoint/2010/main" val="425533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7" y="312401"/>
            <a:ext cx="8969009" cy="87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Prototipo funcional – SN2 Space X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F2A0D47-56CD-4081-A3F7-A7F232080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789" y="1182548"/>
            <a:ext cx="3091184" cy="30956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315DE07-F9BE-41C6-ADB3-DADAE37C0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22" y="1271774"/>
            <a:ext cx="5513273" cy="30063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316C0A5-10AA-4612-AA5C-07571F1701F2}"/>
              </a:ext>
            </a:extLst>
          </p:cNvPr>
          <p:cNvSpPr txBox="1"/>
          <p:nvPr/>
        </p:nvSpPr>
        <p:spPr>
          <a:xfrm>
            <a:off x="7672040" y="4529427"/>
            <a:ext cx="300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3903"/>
                </a:solidFill>
              </a:rPr>
              <a:t>Prototipo, no es sinónimo de </a:t>
            </a:r>
          </a:p>
          <a:p>
            <a:r>
              <a:rPr lang="es-ES" b="1" dirty="0">
                <a:solidFill>
                  <a:srgbClr val="003903"/>
                </a:solidFill>
              </a:rPr>
              <a:t>Barato o poco presupuesto </a:t>
            </a:r>
            <a:endParaRPr lang="es-CO" b="1" dirty="0">
              <a:solidFill>
                <a:srgbClr val="003903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781B61-C68A-4B31-86A8-5AE372173E36}"/>
              </a:ext>
            </a:extLst>
          </p:cNvPr>
          <p:cNvSpPr txBox="1"/>
          <p:nvPr/>
        </p:nvSpPr>
        <p:spPr>
          <a:xfrm>
            <a:off x="6883091" y="4498649"/>
            <a:ext cx="7889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⚠️</a:t>
            </a:r>
          </a:p>
        </p:txBody>
      </p:sp>
    </p:spTree>
    <p:extLst>
      <p:ext uri="{BB962C8B-B14F-4D97-AF65-F5344CB8AC3E}">
        <p14:creationId xmlns:p14="http://schemas.microsoft.com/office/powerpoint/2010/main" val="210945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11" name="Imagen 10">
            <a:hlinkClick r:id="rId4"/>
            <a:extLst>
              <a:ext uri="{FF2B5EF4-FFF2-40B4-BE49-F238E27FC236}">
                <a16:creationId xmlns:a16="http://schemas.microsoft.com/office/drawing/2014/main" id="{2F0B13DD-70A3-4DF3-A4BE-718150457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4" y="193938"/>
            <a:ext cx="7377989" cy="51199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B15DD55-E070-4EDA-8ED0-02814E147AFE}"/>
              </a:ext>
            </a:extLst>
          </p:cNvPr>
          <p:cNvSpPr txBox="1"/>
          <p:nvPr/>
        </p:nvSpPr>
        <p:spPr>
          <a:xfrm>
            <a:off x="7757723" y="3280789"/>
            <a:ext cx="40545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 juez federal estadounidense ha dictaminado que </a:t>
            </a:r>
            <a:r>
              <a:rPr lang="es-ES" b="1" dirty="0"/>
              <a:t>Citibank no tiene derecho a la devolución de 500 millones de dólares</a:t>
            </a:r>
            <a:r>
              <a:rPr lang="es-ES" dirty="0"/>
              <a:t> abonados por error. Un error que tiene su origen en </a:t>
            </a:r>
            <a:r>
              <a:rPr lang="es-ES" b="1" dirty="0"/>
              <a:t>un mal diseño de la interfaz de usuario</a:t>
            </a:r>
            <a:r>
              <a:rPr lang="es-ES" dirty="0"/>
              <a:t> de un software.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C0C5B8-45A0-40A4-BE8A-132C22EB6DAB}"/>
              </a:ext>
            </a:extLst>
          </p:cNvPr>
          <p:cNvSpPr txBox="1"/>
          <p:nvPr/>
        </p:nvSpPr>
        <p:spPr>
          <a:xfrm>
            <a:off x="7757723" y="4989839"/>
            <a:ext cx="1943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b="1" dirty="0">
                <a:solidFill>
                  <a:srgbClr val="F64100"/>
                </a:solidFill>
              </a:rPr>
              <a:t>http://bit.ly/cityui</a:t>
            </a:r>
          </a:p>
        </p:txBody>
      </p:sp>
    </p:spTree>
    <p:extLst>
      <p:ext uri="{BB962C8B-B14F-4D97-AF65-F5344CB8AC3E}">
        <p14:creationId xmlns:p14="http://schemas.microsoft.com/office/powerpoint/2010/main" val="20634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Herramientas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DC4DF2-88F2-4157-A6EF-4601ED99F439}"/>
              </a:ext>
            </a:extLst>
          </p:cNvPr>
          <p:cNvSpPr/>
          <p:nvPr/>
        </p:nvSpPr>
        <p:spPr>
          <a:xfrm>
            <a:off x="1150434" y="1666860"/>
            <a:ext cx="98911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Planear primero y desarrollar después, puede funcionar en ambientes que se mueven despacio o no cambian mucho.</a:t>
            </a:r>
          </a:p>
          <a:p>
            <a:endParaRPr lang="es-MX" sz="2400" dirty="0"/>
          </a:p>
          <a:p>
            <a:r>
              <a:rPr lang="es-MX" sz="2400" dirty="0"/>
              <a:t>En la industria del software, tomarse mucho tiempo planeando no es una opción, una compañía entera puede ser creada, comprada, vendida o quebrarse en menos de 9 meses.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41147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Imágenes - Online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3" name="Imagen 2">
            <a:hlinkClick r:id="rId4"/>
            <a:extLst>
              <a:ext uri="{FF2B5EF4-FFF2-40B4-BE49-F238E27FC236}">
                <a16:creationId xmlns:a16="http://schemas.microsoft.com/office/drawing/2014/main" id="{E17C3D81-A3C7-4713-86BE-D5802A404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56" y="1481388"/>
            <a:ext cx="2965555" cy="2080624"/>
          </a:xfrm>
          <a:prstGeom prst="rect">
            <a:avLst/>
          </a:prstGeom>
        </p:spPr>
      </p:pic>
      <p:pic>
        <p:nvPicPr>
          <p:cNvPr id="5" name="Imagen 4">
            <a:hlinkClick r:id="rId6"/>
            <a:extLst>
              <a:ext uri="{FF2B5EF4-FFF2-40B4-BE49-F238E27FC236}">
                <a16:creationId xmlns:a16="http://schemas.microsoft.com/office/drawing/2014/main" id="{6BE448DD-F5C0-4130-8DBF-3F1FD31FE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108" y="1481388"/>
            <a:ext cx="3391631" cy="2080624"/>
          </a:xfrm>
          <a:prstGeom prst="rect">
            <a:avLst/>
          </a:prstGeom>
        </p:spPr>
      </p:pic>
      <p:pic>
        <p:nvPicPr>
          <p:cNvPr id="8" name="Imagen 7">
            <a:hlinkClick r:id="rId8"/>
            <a:extLst>
              <a:ext uri="{FF2B5EF4-FFF2-40B4-BE49-F238E27FC236}">
                <a16:creationId xmlns:a16="http://schemas.microsoft.com/office/drawing/2014/main" id="{F88AE678-A1F1-4CFD-8BF2-ACF01B5F0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4134" y="1422132"/>
            <a:ext cx="3391631" cy="214361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378451-8F94-41CE-BE3F-735AFE5D6B7E}"/>
              </a:ext>
            </a:extLst>
          </p:cNvPr>
          <p:cNvSpPr/>
          <p:nvPr/>
        </p:nvSpPr>
        <p:spPr>
          <a:xfrm>
            <a:off x="970155" y="3687429"/>
            <a:ext cx="29655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TinyPNG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Optimiza el peso de imágenes en formato png y </a:t>
            </a:r>
            <a:r>
              <a:rPr lang="es-MX" dirty="0" err="1"/>
              <a:t>jpg</a:t>
            </a:r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856DA0B-78E3-4337-9E28-A4CAA4E1342E}"/>
              </a:ext>
            </a:extLst>
          </p:cNvPr>
          <p:cNvSpPr/>
          <p:nvPr/>
        </p:nvSpPr>
        <p:spPr>
          <a:xfrm>
            <a:off x="4354108" y="3707375"/>
            <a:ext cx="33916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Photopea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dirty="0"/>
          </a:p>
          <a:p>
            <a:r>
              <a:rPr lang="es-MX" dirty="0"/>
              <a:t>Editor de imágenes compatible con diferentes extensiones propietarias como </a:t>
            </a:r>
            <a:r>
              <a:rPr lang="es-MX" dirty="0" err="1"/>
              <a:t>psd</a:t>
            </a:r>
            <a:r>
              <a:rPr lang="es-MX" dirty="0"/>
              <a:t>, </a:t>
            </a:r>
            <a:r>
              <a:rPr lang="es-MX" dirty="0" err="1"/>
              <a:t>pdf</a:t>
            </a:r>
            <a:r>
              <a:rPr lang="es-MX" dirty="0"/>
              <a:t>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244C759-AF0E-4326-9583-BE1F29B47CDF}"/>
              </a:ext>
            </a:extLst>
          </p:cNvPr>
          <p:cNvSpPr/>
          <p:nvPr/>
        </p:nvSpPr>
        <p:spPr>
          <a:xfrm>
            <a:off x="8164134" y="3692202"/>
            <a:ext cx="33916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Remove</a:t>
            </a:r>
            <a:r>
              <a:rPr lang="es-MX" b="1" dirty="0">
                <a:solidFill>
                  <a:srgbClr val="F64100"/>
                </a:solidFill>
              </a:rPr>
              <a:t> </a:t>
            </a:r>
            <a:r>
              <a:rPr lang="es-MX" b="1" dirty="0" err="1">
                <a:solidFill>
                  <a:srgbClr val="F64100"/>
                </a:solidFill>
              </a:rPr>
              <a:t>bg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dirty="0"/>
          </a:p>
          <a:p>
            <a:r>
              <a:rPr lang="es-MX" dirty="0"/>
              <a:t>Remueve el fondo de imágenes con una precisión bastante buena</a:t>
            </a:r>
          </a:p>
        </p:txBody>
      </p:sp>
    </p:spTree>
    <p:extLst>
      <p:ext uri="{BB962C8B-B14F-4D97-AF65-F5344CB8AC3E}">
        <p14:creationId xmlns:p14="http://schemas.microsoft.com/office/powerpoint/2010/main" val="1191938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Color - Online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7" name="Imagen 6">
            <a:hlinkClick r:id="rId4"/>
            <a:extLst>
              <a:ext uri="{FF2B5EF4-FFF2-40B4-BE49-F238E27FC236}">
                <a16:creationId xmlns:a16="http://schemas.microsoft.com/office/drawing/2014/main" id="{70EA51BD-F93A-4617-BD7E-B80E4A001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63" y="1584932"/>
            <a:ext cx="3233062" cy="1881536"/>
          </a:xfrm>
          <a:prstGeom prst="rect">
            <a:avLst/>
          </a:prstGeom>
        </p:spPr>
      </p:pic>
      <p:pic>
        <p:nvPicPr>
          <p:cNvPr id="12" name="Imagen 11">
            <a:hlinkClick r:id="rId6"/>
            <a:extLst>
              <a:ext uri="{FF2B5EF4-FFF2-40B4-BE49-F238E27FC236}">
                <a16:creationId xmlns:a16="http://schemas.microsoft.com/office/drawing/2014/main" id="{B729881D-2D99-4885-8426-10A68D910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146" y="1594423"/>
            <a:ext cx="3129867" cy="1879685"/>
          </a:xfrm>
          <a:prstGeom prst="rect">
            <a:avLst/>
          </a:prstGeom>
        </p:spPr>
      </p:pic>
      <p:pic>
        <p:nvPicPr>
          <p:cNvPr id="17" name="Imagen 16">
            <a:hlinkClick r:id="rId8"/>
            <a:extLst>
              <a:ext uri="{FF2B5EF4-FFF2-40B4-BE49-F238E27FC236}">
                <a16:creationId xmlns:a16="http://schemas.microsoft.com/office/drawing/2014/main" id="{53C21DB1-3658-487C-A4BF-5240B633F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4084" y="1584932"/>
            <a:ext cx="2576051" cy="188732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0A2084F9-C7F7-4367-A565-34E68F96282D}"/>
              </a:ext>
            </a:extLst>
          </p:cNvPr>
          <p:cNvSpPr/>
          <p:nvPr/>
        </p:nvSpPr>
        <p:spPr>
          <a:xfrm>
            <a:off x="944162" y="3587067"/>
            <a:ext cx="32330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Colors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Generador de paletas de color aleatorias listas para aplicar a un diseño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E8BF4E5-6FB5-4FCD-82A7-502A2047ACBD}"/>
              </a:ext>
            </a:extLst>
          </p:cNvPr>
          <p:cNvSpPr/>
          <p:nvPr/>
        </p:nvSpPr>
        <p:spPr>
          <a:xfrm>
            <a:off x="4658146" y="3587067"/>
            <a:ext cx="31298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64100"/>
                </a:solidFill>
              </a:rPr>
              <a:t>Adobe Color</a:t>
            </a: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Permite extraer colores de una imagen, mirar tendencias en paletas de color creadas por diseñadores y mucho más.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1F518AF-4AF6-445C-A65D-896FFB8EFD93}"/>
              </a:ext>
            </a:extLst>
          </p:cNvPr>
          <p:cNvSpPr/>
          <p:nvPr/>
        </p:nvSpPr>
        <p:spPr>
          <a:xfrm>
            <a:off x="8268936" y="3587067"/>
            <a:ext cx="25760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Paletton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Circulo cromático que resalta el color desde la teoría y la armonía</a:t>
            </a:r>
          </a:p>
        </p:txBody>
      </p:sp>
    </p:spTree>
    <p:extLst>
      <p:ext uri="{BB962C8B-B14F-4D97-AF65-F5344CB8AC3E}">
        <p14:creationId xmlns:p14="http://schemas.microsoft.com/office/powerpoint/2010/main" val="1456617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Animaciones, dibujo, inspiración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pic>
        <p:nvPicPr>
          <p:cNvPr id="19" name="Imagen 18">
            <a:hlinkClick r:id="rId4"/>
            <a:extLst>
              <a:ext uri="{FF2B5EF4-FFF2-40B4-BE49-F238E27FC236}">
                <a16:creationId xmlns:a16="http://schemas.microsoft.com/office/drawing/2014/main" id="{049ED17A-9C48-47F2-92BF-89E3BFD69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25" y="1512941"/>
            <a:ext cx="3230551" cy="2064638"/>
          </a:xfrm>
          <a:prstGeom prst="rect">
            <a:avLst/>
          </a:prstGeom>
        </p:spPr>
      </p:pic>
      <p:pic>
        <p:nvPicPr>
          <p:cNvPr id="3" name="Imagen 2">
            <a:hlinkClick r:id="rId6"/>
            <a:extLst>
              <a:ext uri="{FF2B5EF4-FFF2-40B4-BE49-F238E27FC236}">
                <a16:creationId xmlns:a16="http://schemas.microsoft.com/office/drawing/2014/main" id="{0FA31487-FCFA-437C-BD69-E33B0DCD77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710"/>
          <a:stretch/>
        </p:blipFill>
        <p:spPr>
          <a:xfrm>
            <a:off x="948958" y="1512941"/>
            <a:ext cx="3032028" cy="20646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5B82AF-CA73-413A-9764-89EBC5732B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296" b="9705"/>
          <a:stretch/>
        </p:blipFill>
        <p:spPr>
          <a:xfrm>
            <a:off x="8069416" y="1512942"/>
            <a:ext cx="3230551" cy="206463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14C380A-4150-41A2-B0B8-C3BCC9B6364D}"/>
              </a:ext>
            </a:extLst>
          </p:cNvPr>
          <p:cNvSpPr/>
          <p:nvPr/>
        </p:nvSpPr>
        <p:spPr>
          <a:xfrm>
            <a:off x="866106" y="3787789"/>
            <a:ext cx="3109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LottieFiles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Repositorio con animaciones gratuitas y para toda ocasión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F05A13A-8C62-4B40-A963-ECEB4982DF8D}"/>
              </a:ext>
            </a:extLst>
          </p:cNvPr>
          <p:cNvSpPr/>
          <p:nvPr/>
        </p:nvSpPr>
        <p:spPr>
          <a:xfrm>
            <a:off x="4407415" y="3747431"/>
            <a:ext cx="32305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Sketchbook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Herramienta para </a:t>
            </a:r>
            <a:r>
              <a:rPr lang="es-MX" dirty="0" err="1"/>
              <a:t>tablets</a:t>
            </a:r>
            <a:r>
              <a:rPr lang="es-MX" dirty="0"/>
              <a:t> y pc, que permite dibujar a mano alzada, ideal para prototipar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1ED7F-0D46-4386-866F-BBE748DAAE3E}"/>
              </a:ext>
            </a:extLst>
          </p:cNvPr>
          <p:cNvSpPr/>
          <p:nvPr/>
        </p:nvSpPr>
        <p:spPr>
          <a:xfrm>
            <a:off x="8069416" y="3730982"/>
            <a:ext cx="3216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Behance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Sitio web con portafolios públicos de artistas y diseñadores</a:t>
            </a:r>
          </a:p>
        </p:txBody>
      </p:sp>
    </p:spTree>
    <p:extLst>
      <p:ext uri="{BB962C8B-B14F-4D97-AF65-F5344CB8AC3E}">
        <p14:creationId xmlns:p14="http://schemas.microsoft.com/office/powerpoint/2010/main" val="39636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697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Gif, JPG, Vectores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14C380A-4150-41A2-B0B8-C3BCC9B6364D}"/>
              </a:ext>
            </a:extLst>
          </p:cNvPr>
          <p:cNvSpPr/>
          <p:nvPr/>
        </p:nvSpPr>
        <p:spPr>
          <a:xfrm>
            <a:off x="866106" y="3787789"/>
            <a:ext cx="3226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Giphy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Buscador de gif animados, además permite alojar imágenes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F05A13A-8C62-4B40-A963-ECEB4982DF8D}"/>
              </a:ext>
            </a:extLst>
          </p:cNvPr>
          <p:cNvSpPr/>
          <p:nvPr/>
        </p:nvSpPr>
        <p:spPr>
          <a:xfrm>
            <a:off x="4407415" y="3747431"/>
            <a:ext cx="3342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Pixabay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Repositorio de fotografías, ilustraciones, videos y sonidos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1ED7F-0D46-4386-866F-BBE748DAAE3E}"/>
              </a:ext>
            </a:extLst>
          </p:cNvPr>
          <p:cNvSpPr/>
          <p:nvPr/>
        </p:nvSpPr>
        <p:spPr>
          <a:xfrm>
            <a:off x="8069416" y="3730982"/>
            <a:ext cx="3216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F64100"/>
                </a:solidFill>
              </a:rPr>
              <a:t>Thenounproject</a:t>
            </a:r>
            <a:endParaRPr lang="es-MX" b="1" dirty="0">
              <a:solidFill>
                <a:srgbClr val="F64100"/>
              </a:solidFill>
            </a:endParaRPr>
          </a:p>
          <a:p>
            <a:endParaRPr lang="es-MX" b="1" dirty="0">
              <a:solidFill>
                <a:srgbClr val="F64100"/>
              </a:solidFill>
            </a:endParaRPr>
          </a:p>
          <a:p>
            <a:r>
              <a:rPr lang="es-MX" dirty="0"/>
              <a:t>Buscador de íconos e imágenes vectoriales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746BFC-74EB-442A-A136-E157E5B0D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33" y="1542625"/>
            <a:ext cx="3200312" cy="1886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9493192-200B-48AB-A0C8-6685C136C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698" y="1512460"/>
            <a:ext cx="3258990" cy="19449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E01211-A694-4EDC-BCA0-56DCA9ECA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416" y="1386187"/>
            <a:ext cx="3354091" cy="20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14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Actividad – Segunda parte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433977" y="1626780"/>
            <a:ext cx="89725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800" dirty="0"/>
              <a:t>Instale un UI Kit.</a:t>
            </a:r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Actualice el wireframe con los componentes del kit.</a:t>
            </a:r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/>
              <a:t>Comparta el resultado con los docentes del módulo de interacción y de Interfaz gráfica</a:t>
            </a:r>
            <a:endParaRPr lang="es-MX" sz="2800" i="1" dirty="0"/>
          </a:p>
        </p:txBody>
      </p:sp>
    </p:spTree>
    <p:extLst>
      <p:ext uri="{BB962C8B-B14F-4D97-AF65-F5344CB8AC3E}">
        <p14:creationId xmlns:p14="http://schemas.microsoft.com/office/powerpoint/2010/main" val="1572940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Taller </a:t>
            </a:r>
            <a:r>
              <a:rPr lang="es-CO" b="1" dirty="0" err="1">
                <a:solidFill>
                  <a:srgbClr val="00823D"/>
                </a:solidFill>
                <a:latin typeface="VAG Rounded Std Light" panose="020F0502020204020204" pitchFamily="34" charset="0"/>
              </a:rPr>
              <a:t>Figma</a:t>
            </a:r>
            <a:endParaRPr lang="es-CO" b="1" dirty="0">
              <a:solidFill>
                <a:srgbClr val="00823D"/>
              </a:solidFill>
              <a:latin typeface="VAG Rounded Std Light" panose="020F0502020204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433977" y="1626780"/>
            <a:ext cx="89725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800" dirty="0">
                <a:hlinkClick r:id="rId5"/>
              </a:rPr>
              <a:t>Primeros pasos</a:t>
            </a:r>
            <a:endParaRPr lang="es-MX" sz="2800" dirty="0"/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>
                <a:hlinkClick r:id="rId6"/>
              </a:rPr>
              <a:t>Instalación UI Kit</a:t>
            </a:r>
            <a:endParaRPr lang="es-MX" sz="2800" dirty="0"/>
          </a:p>
          <a:p>
            <a:pPr marL="342900" indent="-342900">
              <a:buFont typeface="+mj-lt"/>
              <a:buAutoNum type="arabicPeriod"/>
            </a:pPr>
            <a:endParaRPr lang="es-MX" sz="2800" dirty="0"/>
          </a:p>
          <a:p>
            <a:pPr marL="342900" indent="-342900">
              <a:buFont typeface="+mj-lt"/>
              <a:buAutoNum type="arabicPeriod"/>
            </a:pPr>
            <a:r>
              <a:rPr lang="es-MX" sz="2800" dirty="0">
                <a:hlinkClick r:id="rId7"/>
              </a:rPr>
              <a:t>Navegación de prototipo</a:t>
            </a:r>
            <a:endParaRPr lang="es-MX" sz="2800" i="1" dirty="0"/>
          </a:p>
        </p:txBody>
      </p:sp>
    </p:spTree>
    <p:extLst>
      <p:ext uri="{BB962C8B-B14F-4D97-AF65-F5344CB8AC3E}">
        <p14:creationId xmlns:p14="http://schemas.microsoft.com/office/powerpoint/2010/main" val="2544808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388598F-ABD8-4562-AAB2-7CA67204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08371" y="-2650214"/>
            <a:ext cx="6934164" cy="122330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A8C0E1D-0B8D-4C2B-9788-2820FA865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96" y="89500"/>
            <a:ext cx="2490407" cy="24728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1F234C-8DB6-4C62-A0C6-124534713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56" y="5459196"/>
            <a:ext cx="2189086" cy="10098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11B570-AA26-496A-8D71-96BA5CCBF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094" y="-749"/>
            <a:ext cx="2854411" cy="25461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0DCD2D9-0230-4E0F-942C-C12023096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" y="303116"/>
            <a:ext cx="1704975" cy="128587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A23F448-4C7D-4241-8D25-7936CC459CCC}"/>
              </a:ext>
            </a:extLst>
          </p:cNvPr>
          <p:cNvSpPr txBox="1">
            <a:spLocks/>
          </p:cNvSpPr>
          <p:nvPr/>
        </p:nvSpPr>
        <p:spPr>
          <a:xfrm>
            <a:off x="3473752" y="2535138"/>
            <a:ext cx="5454502" cy="11463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80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¡Gracias!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60B114-45BE-4B53-892A-8BE922EA1A3C}"/>
              </a:ext>
            </a:extLst>
          </p:cNvPr>
          <p:cNvSpPr txBox="1">
            <a:spLocks/>
          </p:cNvSpPr>
          <p:nvPr/>
        </p:nvSpPr>
        <p:spPr>
          <a:xfrm>
            <a:off x="3473752" y="3875624"/>
            <a:ext cx="5454502" cy="947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36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Andrés Bedoya Tobón</a:t>
            </a:r>
          </a:p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VAG Rounded Std Light" panose="020F0502020204020204" pitchFamily="34" charset="0"/>
                <a:hlinkClick r:id="rId8"/>
              </a:rPr>
              <a:t>www.xacarana.com</a:t>
            </a:r>
            <a:endParaRPr lang="es-ES" sz="2000" b="1" dirty="0">
              <a:solidFill>
                <a:schemeClr val="bg1"/>
              </a:solidFill>
              <a:latin typeface="VAG Rounded Std Light" panose="020F0502020204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VAG Rounded Std Light" panose="020F0502020204020204" pitchFamily="34" charset="0"/>
              </a:rPr>
              <a:t>andres.bedoya@upb.edu.co</a:t>
            </a:r>
          </a:p>
        </p:txBody>
      </p:sp>
    </p:spTree>
    <p:extLst>
      <p:ext uri="{BB962C8B-B14F-4D97-AF65-F5344CB8AC3E}">
        <p14:creationId xmlns:p14="http://schemas.microsoft.com/office/powerpoint/2010/main" val="126602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Prototipando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773420" y="1878034"/>
            <a:ext cx="89725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Cada concepto es un ejercicio de diseño, una exploración hacia lo que es posible, lo que es factible y es mercadeable.</a:t>
            </a:r>
          </a:p>
          <a:p>
            <a:endParaRPr lang="es-MX" dirty="0"/>
          </a:p>
          <a:p>
            <a:r>
              <a:rPr lang="es-MX" dirty="0"/>
              <a:t>Permite identificar problemas tempranos, reducir el riesgo, ahorrar tiempo esfuerzo y dinero.</a:t>
            </a:r>
          </a:p>
          <a:p>
            <a:endParaRPr lang="es-MX" dirty="0"/>
          </a:p>
          <a:p>
            <a:r>
              <a:rPr lang="es-MX" dirty="0"/>
              <a:t>Si su negocio involucra creación de aplicaciones, desarrollo web, o sistemas que mezcla de software y hardware, no se puede dar el lujo de no prototipar.</a:t>
            </a:r>
          </a:p>
        </p:txBody>
      </p:sp>
    </p:spTree>
    <p:extLst>
      <p:ext uri="{BB962C8B-B14F-4D97-AF65-F5344CB8AC3E}">
        <p14:creationId xmlns:p14="http://schemas.microsoft.com/office/powerpoint/2010/main" val="65837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Prototipar es generativo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773420" y="1626780"/>
            <a:ext cx="89725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A medida que trabaja a través del proceso de prototipado, generara cientos o miles de ideas. Algunas de ellas serán brillantes y otras no tanto. Incluso las ideas no tan brillantes pueden ser catalizadas en soluciones brillantes.</a:t>
            </a:r>
          </a:p>
          <a:p>
            <a:endParaRPr lang="es-MX" dirty="0"/>
          </a:p>
          <a:p>
            <a:r>
              <a:rPr lang="es-MX" dirty="0"/>
              <a:t>Como proceso generativo, prototipado generalmente conduce a la innovación y a ahorros significativos de tiempo, esfuerzo y costo. Convierte las ideas en algo más tangible, algo que se puede sentir, se puede experimentar, con lo que jugar y probar. </a:t>
            </a:r>
          </a:p>
          <a:p>
            <a:endParaRPr lang="es-MX" dirty="0"/>
          </a:p>
          <a:p>
            <a:r>
              <a:rPr lang="es-MX" dirty="0"/>
              <a:t>El prototipo permite experimentar el diseño.</a:t>
            </a:r>
          </a:p>
        </p:txBody>
      </p:sp>
    </p:spTree>
    <p:extLst>
      <p:ext uri="{BB962C8B-B14F-4D97-AF65-F5344CB8AC3E}">
        <p14:creationId xmlns:p14="http://schemas.microsoft.com/office/powerpoint/2010/main" val="271450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borrosa de un hombre&#10;&#10;Descripción generada automáticamente con confianza baja">
            <a:extLst>
              <a:ext uri="{FF2B5EF4-FFF2-40B4-BE49-F238E27FC236}">
                <a16:creationId xmlns:a16="http://schemas.microsoft.com/office/drawing/2014/main" id="{B48D5252-2D89-41BC-8C6D-AA36F5704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14809"/>
            <a:ext cx="12192001" cy="1343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96F786B-6C53-4CEE-AB43-C9EA28E20923}"/>
              </a:ext>
            </a:extLst>
          </p:cNvPr>
          <p:cNvSpPr txBox="1"/>
          <p:nvPr/>
        </p:nvSpPr>
        <p:spPr>
          <a:xfrm>
            <a:off x="1083785" y="1403190"/>
            <a:ext cx="91864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FFFBE8"/>
                </a:solidFill>
              </a:rPr>
              <a:t>“</a:t>
            </a:r>
            <a:r>
              <a:rPr lang="es-CO" sz="2800" dirty="0">
                <a:solidFill>
                  <a:srgbClr val="FFFBE8"/>
                </a:solidFill>
              </a:rPr>
              <a:t>—</a:t>
            </a:r>
            <a:r>
              <a:rPr lang="es-ES" sz="2800" dirty="0">
                <a:solidFill>
                  <a:srgbClr val="FFFBE8"/>
                </a:solidFill>
              </a:rPr>
              <a:t>… le damos mucha importancia a hacer que se sienta bien,</a:t>
            </a:r>
          </a:p>
          <a:p>
            <a:r>
              <a:rPr lang="es-ES" sz="2800" dirty="0">
                <a:solidFill>
                  <a:srgbClr val="FFFBE8"/>
                </a:solidFill>
              </a:rPr>
              <a:t>	Nos importa mucho que la aplicación sea sencilla.</a:t>
            </a:r>
          </a:p>
          <a:p>
            <a:pPr lvl="1"/>
            <a:r>
              <a:rPr lang="es-ES" sz="2800" dirty="0">
                <a:solidFill>
                  <a:srgbClr val="FFFBE8"/>
                </a:solidFill>
              </a:rPr>
              <a:t>No solo pensamos en momentos congelados en el tiempo y en el diseño, sino también en cómo se mueven, se conectan y fluyen las cosas. “</a:t>
            </a:r>
            <a:endParaRPr lang="es-CO" sz="2800" dirty="0">
              <a:solidFill>
                <a:srgbClr val="FFFBE8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814E5E-E1E6-439B-B8E9-75830DC43102}"/>
              </a:ext>
            </a:extLst>
          </p:cNvPr>
          <p:cNvSpPr txBox="1"/>
          <p:nvPr/>
        </p:nvSpPr>
        <p:spPr>
          <a:xfrm>
            <a:off x="7296270" y="3649959"/>
            <a:ext cx="275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800" dirty="0">
                <a:solidFill>
                  <a:srgbClr val="003903"/>
                </a:solidFill>
              </a:rPr>
              <a:t>—Ian </a:t>
            </a:r>
            <a:r>
              <a:rPr lang="es-CO" sz="2800" dirty="0" err="1">
                <a:solidFill>
                  <a:srgbClr val="003903"/>
                </a:solidFill>
              </a:rPr>
              <a:t>Spalter</a:t>
            </a:r>
            <a:endParaRPr lang="es-CO" sz="2800" dirty="0">
              <a:solidFill>
                <a:srgbClr val="0039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D306C4-03CD-47C7-B480-1B7141B0D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3" r="4374"/>
          <a:stretch/>
        </p:blipFill>
        <p:spPr>
          <a:xfrm>
            <a:off x="0" y="-1"/>
            <a:ext cx="5922325" cy="3869473"/>
          </a:xfrm>
          <a:prstGeom prst="rect">
            <a:avLst/>
          </a:prstGeom>
        </p:spPr>
      </p:pic>
      <p:pic>
        <p:nvPicPr>
          <p:cNvPr id="7" name="Imagen 6" descr="Mano de una persona&#10;&#10;Descripción generada automáticamente">
            <a:extLst>
              <a:ext uri="{FF2B5EF4-FFF2-40B4-BE49-F238E27FC236}">
                <a16:creationId xmlns:a16="http://schemas.microsoft.com/office/drawing/2014/main" id="{EA38B90D-4A70-4754-A118-A022EAA93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" t="8558" r="11398" b="-102"/>
          <a:stretch/>
        </p:blipFill>
        <p:spPr>
          <a:xfrm>
            <a:off x="5922327" y="-2"/>
            <a:ext cx="6269671" cy="3856166"/>
          </a:xfrm>
          <a:prstGeom prst="rect">
            <a:avLst/>
          </a:prstGeom>
        </p:spPr>
      </p:pic>
      <p:pic>
        <p:nvPicPr>
          <p:cNvPr id="9" name="Imagen 8" descr="Cara de una mujer&#10;&#10;Descripción generada automáticamente">
            <a:extLst>
              <a:ext uri="{FF2B5EF4-FFF2-40B4-BE49-F238E27FC236}">
                <a16:creationId xmlns:a16="http://schemas.microsoft.com/office/drawing/2014/main" id="{7B7E0EF4-650A-466A-B4F4-82125CF589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8" r="21616"/>
          <a:stretch/>
        </p:blipFill>
        <p:spPr>
          <a:xfrm>
            <a:off x="0" y="3862178"/>
            <a:ext cx="4425351" cy="29958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61" y="123440"/>
            <a:ext cx="4631740" cy="791958"/>
          </a:xfrm>
          <a:prstGeom prst="rect">
            <a:avLst/>
          </a:prstGeom>
        </p:spPr>
      </p:pic>
      <p:pic>
        <p:nvPicPr>
          <p:cNvPr id="12" name="Imagen 11" descr="Cara de una mujer&#10;&#10;Descripción generada automáticamente">
            <a:extLst>
              <a:ext uri="{FF2B5EF4-FFF2-40B4-BE49-F238E27FC236}">
                <a16:creationId xmlns:a16="http://schemas.microsoft.com/office/drawing/2014/main" id="{DA2972A7-E19C-4665-86B6-9D8A35778B2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8" t="17552" r="28201"/>
          <a:stretch/>
        </p:blipFill>
        <p:spPr>
          <a:xfrm>
            <a:off x="4425351" y="3862177"/>
            <a:ext cx="5115945" cy="2995823"/>
          </a:xfrm>
          <a:prstGeom prst="rect">
            <a:avLst/>
          </a:prstGeom>
        </p:spPr>
      </p:pic>
      <p:pic>
        <p:nvPicPr>
          <p:cNvPr id="16" name="Imagen 15" descr="Imagen borrosa de un joven con una playera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A10C0A2-8E4B-4782-8ABC-0A10138935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01" t="399" r="17375" b="1"/>
          <a:stretch/>
        </p:blipFill>
        <p:spPr>
          <a:xfrm>
            <a:off x="9541296" y="3857039"/>
            <a:ext cx="2650704" cy="299582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7F18E35-F14C-4E1A-A16E-FE2E7F328F88}"/>
              </a:ext>
            </a:extLst>
          </p:cNvPr>
          <p:cNvSpPr txBox="1"/>
          <p:nvPr/>
        </p:nvSpPr>
        <p:spPr>
          <a:xfrm>
            <a:off x="248115" y="2721114"/>
            <a:ext cx="476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✨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87C3EB5-43F3-42BF-A629-7D8B7849F4CC}"/>
              </a:ext>
            </a:extLst>
          </p:cNvPr>
          <p:cNvSpPr txBox="1"/>
          <p:nvPr/>
        </p:nvSpPr>
        <p:spPr>
          <a:xfrm>
            <a:off x="7255096" y="2721114"/>
            <a:ext cx="476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🔝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A11D900-6254-41C1-A182-810A5A163FD8}"/>
              </a:ext>
            </a:extLst>
          </p:cNvPr>
          <p:cNvSpPr txBox="1"/>
          <p:nvPr/>
        </p:nvSpPr>
        <p:spPr>
          <a:xfrm>
            <a:off x="3647079" y="5630695"/>
            <a:ext cx="62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💡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83E59E9-E7BA-4C09-9F46-109EBC33121B}"/>
              </a:ext>
            </a:extLst>
          </p:cNvPr>
          <p:cNvSpPr txBox="1"/>
          <p:nvPr/>
        </p:nvSpPr>
        <p:spPr>
          <a:xfrm>
            <a:off x="8444475" y="5630695"/>
            <a:ext cx="62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🆘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86A135F-24B1-4BFC-932C-586213AD53ED}"/>
              </a:ext>
            </a:extLst>
          </p:cNvPr>
          <p:cNvSpPr txBox="1"/>
          <p:nvPr/>
        </p:nvSpPr>
        <p:spPr>
          <a:xfrm>
            <a:off x="11172806" y="5630695"/>
            <a:ext cx="62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352772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261AC-B513-41A7-B604-701F3609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" y="4367399"/>
            <a:ext cx="2434092" cy="2178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Entienda la audiencia y la intención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773420" y="2002748"/>
            <a:ext cx="897254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Determine que es lo que necesita prototipar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Asigne expectativas apropiadas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Determine el correcto nivel de fidelidad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Escoja la correcta herramienta para el trabajo</a:t>
            </a:r>
          </a:p>
        </p:txBody>
      </p:sp>
    </p:spTree>
    <p:extLst>
      <p:ext uri="{BB962C8B-B14F-4D97-AF65-F5344CB8AC3E}">
        <p14:creationId xmlns:p14="http://schemas.microsoft.com/office/powerpoint/2010/main" val="238046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Planea un poco y prototipe el resto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271239" y="1757421"/>
            <a:ext cx="906594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¿Cuánta planeación se debe realizar antes de empezar a prototipar? </a:t>
            </a:r>
          </a:p>
          <a:p>
            <a:r>
              <a:rPr lang="es-MX" sz="3200" dirty="0"/>
              <a:t>	</a:t>
            </a:r>
          </a:p>
          <a:p>
            <a:r>
              <a:rPr lang="es-MX" sz="3200" dirty="0"/>
              <a:t>No hay un número mágico, se recomienda planear el 70 porciento del diseño a través de borradores en papel y luego pasar al prototipado.</a:t>
            </a:r>
          </a:p>
        </p:txBody>
      </p:sp>
    </p:spTree>
    <p:extLst>
      <p:ext uri="{BB962C8B-B14F-4D97-AF65-F5344CB8AC3E}">
        <p14:creationId xmlns:p14="http://schemas.microsoft.com/office/powerpoint/2010/main" val="142975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97EBADF-321C-489A-B7B6-EBE46BE6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09"/>
            <a:ext cx="12192001" cy="1343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67D67D8-47A4-4494-9923-00364167C500}"/>
              </a:ext>
            </a:extLst>
          </p:cNvPr>
          <p:cNvSpPr txBox="1">
            <a:spLocks/>
          </p:cNvSpPr>
          <p:nvPr/>
        </p:nvSpPr>
        <p:spPr>
          <a:xfrm>
            <a:off x="866106" y="473159"/>
            <a:ext cx="10787178" cy="1153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b="1" dirty="0">
                <a:solidFill>
                  <a:srgbClr val="00823D"/>
                </a:solidFill>
                <a:latin typeface="VAG Rounded Std Light" panose="020F0502020204020204" pitchFamily="34" charset="0"/>
              </a:rPr>
              <a:t>Planea un poco y prototipe el resto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72DACA-16F7-465C-9E98-354DC2BE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54" y="5766063"/>
            <a:ext cx="5224079" cy="89102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B6FEE1-2C7E-4112-91F4-4E2F9950EA75}"/>
              </a:ext>
            </a:extLst>
          </p:cNvPr>
          <p:cNvSpPr/>
          <p:nvPr/>
        </p:nvSpPr>
        <p:spPr>
          <a:xfrm>
            <a:off x="1315844" y="1448398"/>
            <a:ext cx="9255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La meta es obtener retroalimentación de la audiencia, por tanto lo más rápido que pueda llegar a sus manos, más rápido se obtendrá la retroalimentación.</a:t>
            </a:r>
          </a:p>
          <a:p>
            <a:endParaRPr lang="es-MX" sz="3200" dirty="0"/>
          </a:p>
          <a:p>
            <a:r>
              <a:rPr lang="es-MX" sz="3200" dirty="0"/>
              <a:t>Prototipar, es una gran herramienta para el proceso de diseño, si se tiene el 70 porciento del concepto de diseño, este se puede usar para avanzar sobre el resto.</a:t>
            </a:r>
          </a:p>
        </p:txBody>
      </p:sp>
    </p:spTree>
    <p:extLst>
      <p:ext uri="{BB962C8B-B14F-4D97-AF65-F5344CB8AC3E}">
        <p14:creationId xmlns:p14="http://schemas.microsoft.com/office/powerpoint/2010/main" val="2355559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3FA4C6FABA65143848C96452A618225" ma:contentTypeVersion="11" ma:contentTypeDescription="Crear nuevo documento." ma:contentTypeScope="" ma:versionID="b6b5c798a497797705fd97c297aae91c">
  <xsd:schema xmlns:xsd="http://www.w3.org/2001/XMLSchema" xmlns:xs="http://www.w3.org/2001/XMLSchema" xmlns:p="http://schemas.microsoft.com/office/2006/metadata/properties" xmlns:ns3="64a4cafc-70a5-4e97-944d-545b8b40212d" xmlns:ns4="26007227-4622-490b-8d85-ed7531914985" targetNamespace="http://schemas.microsoft.com/office/2006/metadata/properties" ma:root="true" ma:fieldsID="4bb8812ba94c797f66ec3a1bc788bde4" ns3:_="" ns4:_="">
    <xsd:import namespace="64a4cafc-70a5-4e97-944d-545b8b40212d"/>
    <xsd:import namespace="26007227-4622-490b-8d85-ed75319149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4cafc-70a5-4e97-944d-545b8b4021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007227-4622-490b-8d85-ed7531914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C01BDC-A5DB-458E-9558-DCB04D9E14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73EA14-55BA-431E-8700-B3B1590AD5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a4cafc-70a5-4e97-944d-545b8b40212d"/>
    <ds:schemaRef ds:uri="26007227-4622-490b-8d85-ed75319149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85AAF1-4746-42DF-A45F-30F2716F0E40}">
  <ds:schemaRefs>
    <ds:schemaRef ds:uri="http://schemas.microsoft.com/office/infopath/2007/PartnerControls"/>
    <ds:schemaRef ds:uri="26007227-4622-490b-8d85-ed753191498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64a4cafc-70a5-4e97-944d-545b8b40212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1510</TotalTime>
  <Words>1223</Words>
  <Application>Microsoft Office PowerPoint</Application>
  <PresentationFormat>Panorámica</PresentationFormat>
  <Paragraphs>150</Paragraphs>
  <Slides>29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VAG Rounded Std Light</vt:lpstr>
      <vt:lpstr>VAGRounded Lt</vt:lpstr>
      <vt:lpstr>Office Theme</vt:lpstr>
      <vt:lpstr>Interfaz Usuario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 diseño herramientas Transformación Digital</dc:title>
  <dc:creator>user</dc:creator>
  <cp:lastModifiedBy>Andres Bedoya Tobon</cp:lastModifiedBy>
  <cp:revision>118</cp:revision>
  <dcterms:created xsi:type="dcterms:W3CDTF">2020-07-10T01:43:25Z</dcterms:created>
  <dcterms:modified xsi:type="dcterms:W3CDTF">2021-02-23T04:17:40Z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0x01010063FA4C6FABA65143848C96452A618225</vt:lpwstr>
  </property>
</Properties>
</file>